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5" r:id="rId2"/>
    <p:sldId id="312" r:id="rId3"/>
    <p:sldId id="313" r:id="rId4"/>
    <p:sldId id="314" r:id="rId5"/>
    <p:sldId id="315" r:id="rId6"/>
    <p:sldId id="316" r:id="rId7"/>
    <p:sldId id="317" r:id="rId8"/>
    <p:sldId id="334"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4660"/>
  </p:normalViewPr>
  <p:slideViewPr>
    <p:cSldViewPr>
      <p:cViewPr varScale="1">
        <p:scale>
          <a:sx n="45" d="100"/>
          <a:sy n="45" d="100"/>
        </p:scale>
        <p:origin x="2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F6C86-210F-4CB6-A4A9-4C0687201BD8}" type="datetimeFigureOut">
              <a:rPr lang="en-US" smtClean="0"/>
              <a:t>3/25/2017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DD4C0D-40AF-48F5-85EE-04CDD760765A}" type="slidenum">
              <a:rPr lang="en-US" smtClean="0"/>
              <a:t>‹#›</a:t>
            </a:fld>
            <a:endParaRPr lang="en-US"/>
          </a:p>
        </p:txBody>
      </p:sp>
    </p:spTree>
    <p:extLst>
      <p:ext uri="{BB962C8B-B14F-4D97-AF65-F5344CB8AC3E}">
        <p14:creationId xmlns:p14="http://schemas.microsoft.com/office/powerpoint/2010/main" val="170345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a:t>
            </a:fld>
            <a:endParaRPr lang="en-US"/>
          </a:p>
        </p:txBody>
      </p:sp>
    </p:spTree>
    <p:extLst>
      <p:ext uri="{BB962C8B-B14F-4D97-AF65-F5344CB8AC3E}">
        <p14:creationId xmlns:p14="http://schemas.microsoft.com/office/powerpoint/2010/main" val="2030179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10</a:t>
            </a:fld>
            <a:endParaRPr lang="en-US"/>
          </a:p>
        </p:txBody>
      </p:sp>
    </p:spTree>
    <p:extLst>
      <p:ext uri="{BB962C8B-B14F-4D97-AF65-F5344CB8AC3E}">
        <p14:creationId xmlns:p14="http://schemas.microsoft.com/office/powerpoint/2010/main" val="59985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11</a:t>
            </a:fld>
            <a:endParaRPr lang="en-US"/>
          </a:p>
        </p:txBody>
      </p:sp>
    </p:spTree>
    <p:extLst>
      <p:ext uri="{BB962C8B-B14F-4D97-AF65-F5344CB8AC3E}">
        <p14:creationId xmlns:p14="http://schemas.microsoft.com/office/powerpoint/2010/main" val="360621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12</a:t>
            </a:fld>
            <a:endParaRPr lang="en-US"/>
          </a:p>
        </p:txBody>
      </p:sp>
    </p:spTree>
    <p:extLst>
      <p:ext uri="{BB962C8B-B14F-4D97-AF65-F5344CB8AC3E}">
        <p14:creationId xmlns:p14="http://schemas.microsoft.com/office/powerpoint/2010/main" val="3122362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13</a:t>
            </a:fld>
            <a:endParaRPr lang="en-US"/>
          </a:p>
        </p:txBody>
      </p:sp>
    </p:spTree>
    <p:extLst>
      <p:ext uri="{BB962C8B-B14F-4D97-AF65-F5344CB8AC3E}">
        <p14:creationId xmlns:p14="http://schemas.microsoft.com/office/powerpoint/2010/main" val="980962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14</a:t>
            </a:fld>
            <a:endParaRPr lang="en-US"/>
          </a:p>
        </p:txBody>
      </p:sp>
    </p:spTree>
    <p:extLst>
      <p:ext uri="{BB962C8B-B14F-4D97-AF65-F5344CB8AC3E}">
        <p14:creationId xmlns:p14="http://schemas.microsoft.com/office/powerpoint/2010/main" val="2952141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15</a:t>
            </a:fld>
            <a:endParaRPr lang="en-US"/>
          </a:p>
        </p:txBody>
      </p:sp>
    </p:spTree>
    <p:extLst>
      <p:ext uri="{BB962C8B-B14F-4D97-AF65-F5344CB8AC3E}">
        <p14:creationId xmlns:p14="http://schemas.microsoft.com/office/powerpoint/2010/main" val="3361694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16</a:t>
            </a:fld>
            <a:endParaRPr lang="en-US"/>
          </a:p>
        </p:txBody>
      </p:sp>
    </p:spTree>
    <p:extLst>
      <p:ext uri="{BB962C8B-B14F-4D97-AF65-F5344CB8AC3E}">
        <p14:creationId xmlns:p14="http://schemas.microsoft.com/office/powerpoint/2010/main" val="2336599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17</a:t>
            </a:fld>
            <a:endParaRPr lang="en-US"/>
          </a:p>
        </p:txBody>
      </p:sp>
    </p:spTree>
    <p:extLst>
      <p:ext uri="{BB962C8B-B14F-4D97-AF65-F5344CB8AC3E}">
        <p14:creationId xmlns:p14="http://schemas.microsoft.com/office/powerpoint/2010/main" val="1018570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18</a:t>
            </a:fld>
            <a:endParaRPr lang="en-US"/>
          </a:p>
        </p:txBody>
      </p:sp>
    </p:spTree>
    <p:extLst>
      <p:ext uri="{BB962C8B-B14F-4D97-AF65-F5344CB8AC3E}">
        <p14:creationId xmlns:p14="http://schemas.microsoft.com/office/powerpoint/2010/main" val="4080674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19</a:t>
            </a:fld>
            <a:endParaRPr lang="en-US"/>
          </a:p>
        </p:txBody>
      </p:sp>
    </p:spTree>
    <p:extLst>
      <p:ext uri="{BB962C8B-B14F-4D97-AF65-F5344CB8AC3E}">
        <p14:creationId xmlns:p14="http://schemas.microsoft.com/office/powerpoint/2010/main" val="234350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2</a:t>
            </a:fld>
            <a:endParaRPr lang="en-US"/>
          </a:p>
        </p:txBody>
      </p:sp>
    </p:spTree>
    <p:extLst>
      <p:ext uri="{BB962C8B-B14F-4D97-AF65-F5344CB8AC3E}">
        <p14:creationId xmlns:p14="http://schemas.microsoft.com/office/powerpoint/2010/main" val="3082511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20</a:t>
            </a:fld>
            <a:endParaRPr lang="en-US"/>
          </a:p>
        </p:txBody>
      </p:sp>
    </p:spTree>
    <p:extLst>
      <p:ext uri="{BB962C8B-B14F-4D97-AF65-F5344CB8AC3E}">
        <p14:creationId xmlns:p14="http://schemas.microsoft.com/office/powerpoint/2010/main" val="3742008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21</a:t>
            </a:fld>
            <a:endParaRPr lang="en-US"/>
          </a:p>
        </p:txBody>
      </p:sp>
    </p:spTree>
    <p:extLst>
      <p:ext uri="{BB962C8B-B14F-4D97-AF65-F5344CB8AC3E}">
        <p14:creationId xmlns:p14="http://schemas.microsoft.com/office/powerpoint/2010/main" val="2463378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22</a:t>
            </a:fld>
            <a:endParaRPr lang="en-US"/>
          </a:p>
        </p:txBody>
      </p:sp>
    </p:spTree>
    <p:extLst>
      <p:ext uri="{BB962C8B-B14F-4D97-AF65-F5344CB8AC3E}">
        <p14:creationId xmlns:p14="http://schemas.microsoft.com/office/powerpoint/2010/main" val="535176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23</a:t>
            </a:fld>
            <a:endParaRPr lang="en-US"/>
          </a:p>
        </p:txBody>
      </p:sp>
    </p:spTree>
    <p:extLst>
      <p:ext uri="{BB962C8B-B14F-4D97-AF65-F5344CB8AC3E}">
        <p14:creationId xmlns:p14="http://schemas.microsoft.com/office/powerpoint/2010/main" val="245465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3</a:t>
            </a:fld>
            <a:endParaRPr lang="en-US"/>
          </a:p>
        </p:txBody>
      </p:sp>
    </p:spTree>
    <p:extLst>
      <p:ext uri="{BB962C8B-B14F-4D97-AF65-F5344CB8AC3E}">
        <p14:creationId xmlns:p14="http://schemas.microsoft.com/office/powerpoint/2010/main" val="310876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4</a:t>
            </a:fld>
            <a:endParaRPr lang="en-US"/>
          </a:p>
        </p:txBody>
      </p:sp>
    </p:spTree>
    <p:extLst>
      <p:ext uri="{BB962C8B-B14F-4D97-AF65-F5344CB8AC3E}">
        <p14:creationId xmlns:p14="http://schemas.microsoft.com/office/powerpoint/2010/main" val="94367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5</a:t>
            </a:fld>
            <a:endParaRPr lang="en-US"/>
          </a:p>
        </p:txBody>
      </p:sp>
    </p:spTree>
    <p:extLst>
      <p:ext uri="{BB962C8B-B14F-4D97-AF65-F5344CB8AC3E}">
        <p14:creationId xmlns:p14="http://schemas.microsoft.com/office/powerpoint/2010/main" val="241829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6</a:t>
            </a:fld>
            <a:endParaRPr lang="en-US"/>
          </a:p>
        </p:txBody>
      </p:sp>
    </p:spTree>
    <p:extLst>
      <p:ext uri="{BB962C8B-B14F-4D97-AF65-F5344CB8AC3E}">
        <p14:creationId xmlns:p14="http://schemas.microsoft.com/office/powerpoint/2010/main" val="408668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7</a:t>
            </a:fld>
            <a:endParaRPr lang="en-US"/>
          </a:p>
        </p:txBody>
      </p:sp>
    </p:spTree>
    <p:extLst>
      <p:ext uri="{BB962C8B-B14F-4D97-AF65-F5344CB8AC3E}">
        <p14:creationId xmlns:p14="http://schemas.microsoft.com/office/powerpoint/2010/main" val="3576379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8</a:t>
            </a:fld>
            <a:endParaRPr lang="en-US"/>
          </a:p>
        </p:txBody>
      </p:sp>
    </p:spTree>
    <p:extLst>
      <p:ext uri="{BB962C8B-B14F-4D97-AF65-F5344CB8AC3E}">
        <p14:creationId xmlns:p14="http://schemas.microsoft.com/office/powerpoint/2010/main" val="312966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9</a:t>
            </a:fld>
            <a:endParaRPr lang="en-US"/>
          </a:p>
        </p:txBody>
      </p:sp>
    </p:spTree>
    <p:extLst>
      <p:ext uri="{BB962C8B-B14F-4D97-AF65-F5344CB8AC3E}">
        <p14:creationId xmlns:p14="http://schemas.microsoft.com/office/powerpoint/2010/main" val="248543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B791B3-6003-41B5-9CEC-D5525FA4C1E9}"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791B3-6003-41B5-9CEC-D5525FA4C1E9}"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791B3-6003-41B5-9CEC-D5525FA4C1E9}"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791B3-6003-41B5-9CEC-D5525FA4C1E9}"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791B3-6003-41B5-9CEC-D5525FA4C1E9}"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B791B3-6003-41B5-9CEC-D5525FA4C1E9}" type="datetimeFigureOut">
              <a:rPr lang="en-US" smtClean="0"/>
              <a:pPr/>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B791B3-6003-41B5-9CEC-D5525FA4C1E9}" type="datetimeFigureOut">
              <a:rPr lang="en-US" smtClean="0"/>
              <a:pPr/>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B791B3-6003-41B5-9CEC-D5525FA4C1E9}" type="datetimeFigureOut">
              <a:rPr lang="en-US" smtClean="0"/>
              <a:pPr/>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791B3-6003-41B5-9CEC-D5525FA4C1E9}" type="datetimeFigureOut">
              <a:rPr lang="en-US" smtClean="0"/>
              <a:pPr/>
              <a:t>3/25/2017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791B3-6003-41B5-9CEC-D5525FA4C1E9}" type="datetimeFigureOut">
              <a:rPr lang="en-US" smtClean="0"/>
              <a:pPr/>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791B3-6003-41B5-9CEC-D5525FA4C1E9}" type="datetimeFigureOut">
              <a:rPr lang="en-US" smtClean="0"/>
              <a:pPr/>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791B3-6003-41B5-9CEC-D5525FA4C1E9}" type="datetimeFigureOut">
              <a:rPr lang="en-US" smtClean="0"/>
              <a:pPr/>
              <a:t>3/25/2017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B728C-1A74-4072-B954-2788E868045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26000">
              <a:schemeClr val="bg2">
                <a:tint val="80000"/>
                <a:satMod val="300000"/>
              </a:schemeClr>
            </a:gs>
            <a:gs pos="63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fontScale="62500" lnSpcReduction="20000"/>
          </a:bodyPr>
          <a:lstStyle/>
          <a:p>
            <a:r>
              <a:rPr lang="en-US" sz="6400" dirty="0" smtClean="0">
                <a:latin typeface="Copperplate Gothic Light" pitchFamily="34" charset="0"/>
              </a:rPr>
              <a:t>Establishment of a Monument/Memorial in Jennings County to Honor Civil War Veterans</a:t>
            </a:r>
          </a:p>
          <a:p>
            <a:endParaRPr lang="en-US" sz="1800" dirty="0" smtClean="0">
              <a:latin typeface="Copperplate Gothic Light" pitchFamily="34" charset="0"/>
            </a:endParaRPr>
          </a:p>
          <a:p>
            <a:r>
              <a:rPr lang="en-US" sz="5400" dirty="0" smtClean="0">
                <a:latin typeface="Copperplate Gothic Light" pitchFamily="34" charset="0"/>
              </a:rPr>
              <a:t> </a:t>
            </a:r>
            <a:r>
              <a:rPr lang="en-US" sz="4000" dirty="0" smtClean="0">
                <a:latin typeface="Copperplate Gothic Light" pitchFamily="34" charset="0"/>
              </a:rPr>
              <a:t>Sponsored by the</a:t>
            </a:r>
          </a:p>
          <a:p>
            <a:r>
              <a:rPr lang="en-US" sz="4000" dirty="0" smtClean="0">
                <a:latin typeface="Copperplate Gothic Light" pitchFamily="34" charset="0"/>
              </a:rPr>
              <a:t>Sons of Union Veterans of the Civil War</a:t>
            </a:r>
          </a:p>
          <a:p>
            <a:r>
              <a:rPr lang="en-US" sz="4000" dirty="0" smtClean="0">
                <a:latin typeface="Copperplate Gothic Light" pitchFamily="34" charset="0"/>
              </a:rPr>
              <a:t> Department of Indiana</a:t>
            </a:r>
          </a:p>
          <a:p>
            <a:r>
              <a:rPr lang="en-US" sz="4000" dirty="0" smtClean="0">
                <a:latin typeface="Copperplate Gothic Light" pitchFamily="34" charset="0"/>
              </a:rPr>
              <a:t>John B. Anderson Camp #223 </a:t>
            </a:r>
          </a:p>
          <a:p>
            <a:r>
              <a:rPr lang="en-US" sz="4000" dirty="0" smtClean="0">
                <a:latin typeface="Copperplate Gothic Light" pitchFamily="34" charset="0"/>
              </a:rPr>
              <a:t>Columbus, Indiana</a:t>
            </a:r>
          </a:p>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76200" y="1752600"/>
            <a:ext cx="8839200" cy="47244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u="sng" dirty="0" smtClean="0">
                <a:latin typeface="Copperplate Gothic Light" pitchFamily="34" charset="0"/>
              </a:rPr>
              <a:t>Sons of Union Veterans of the Civil War</a:t>
            </a:r>
          </a:p>
          <a:p>
            <a:endParaRPr lang="en-US" sz="2000" dirty="0" smtClean="0">
              <a:solidFill>
                <a:schemeClr val="tx1"/>
              </a:solidFill>
              <a:latin typeface="Copperplate Gothic Light" pitchFamily="34" charset="0"/>
            </a:endParaRPr>
          </a:p>
          <a:p>
            <a:r>
              <a:rPr lang="en-US" sz="2100" dirty="0" smtClean="0">
                <a:solidFill>
                  <a:schemeClr val="tx1"/>
                </a:solidFill>
                <a:latin typeface="Copperplate Gothic Light" pitchFamily="34" charset="0"/>
              </a:rPr>
              <a:t>Today, the National Organization of the SUVCW, headed by an annually elected Commander-in-Chief, oversees the operation of 26 Departments, each consisting of one or more states, a Department-at-Large, a National Membership-at-Large, and over 200 community based camps. More than 6,360 men enjoy the benefits of membership in the only male organization dedicated to the principles of the GAR — Fraternity, Charity, and Loyalty. The SUVCW National Headquarters is located in the National Civil War Museum in Harrisburg, Pennsylvania.</a:t>
            </a:r>
          </a:p>
          <a:p>
            <a:endParaRPr lang="en-US" sz="2000" dirty="0" smtClean="0">
              <a:solidFill>
                <a:schemeClr val="tx1"/>
              </a:solidFill>
              <a:latin typeface="Copperplate Gothic Light" pitchFamily="34" charset="0"/>
            </a:endParaRPr>
          </a:p>
          <a:p>
            <a:r>
              <a:rPr lang="en-US" sz="2000" dirty="0" smtClean="0">
                <a:solidFill>
                  <a:schemeClr val="tx1"/>
                </a:solidFill>
                <a:latin typeface="Copperplate Gothic Light" pitchFamily="34" charset="0"/>
              </a:rPr>
              <a:t>The SUVCW is one of five Allied Orders of the GAR.  Ladies of the Grand Army of the Republic, Woman’s Relief Corps, Auxiliary to the Sons of Union Veterans of the Civil War and Daughters of Union Veterans of the Civil War.</a:t>
            </a:r>
            <a:r>
              <a:rPr lang="en-US" sz="5400" dirty="0" smtClean="0">
                <a:latin typeface="Copperplate Gothic Light" pitchFamily="34" charset="0"/>
              </a:rPr>
              <a:t> </a:t>
            </a:r>
            <a:endParaRPr lang="en-US" sz="4000" dirty="0" smtClean="0">
              <a:latin typeface="Copperplate Gothic Light" pitchFamily="34" charset="0"/>
            </a:endParaRPr>
          </a:p>
        </p:txBody>
      </p:sp>
    </p:spTree>
    <p:extLst>
      <p:ext uri="{BB962C8B-B14F-4D97-AF65-F5344CB8AC3E}">
        <p14:creationId xmlns:p14="http://schemas.microsoft.com/office/powerpoint/2010/main" val="1062649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228600" y="1648420"/>
            <a:ext cx="8686800" cy="472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u="sng" smtClean="0">
                <a:latin typeface="Copperplate Gothic Light" pitchFamily="34" charset="0"/>
              </a:rPr>
              <a:t>Sons of Union Veterans of the Civil War</a:t>
            </a:r>
          </a:p>
          <a:p>
            <a:endParaRPr lang="en-US" sz="800" smtClean="0">
              <a:solidFill>
                <a:schemeClr val="tx1"/>
              </a:solidFill>
              <a:latin typeface="Copperplate Gothic Light" pitchFamily="34" charset="0"/>
            </a:endParaRPr>
          </a:p>
          <a:p>
            <a:r>
              <a:rPr lang="en-US" sz="2100" smtClean="0">
                <a:solidFill>
                  <a:schemeClr val="tx1"/>
                </a:solidFill>
                <a:latin typeface="Copperplate Gothic Light" pitchFamily="34" charset="0"/>
              </a:rPr>
              <a:t>Today, the National Organization of the  Sons of Union Veterans of the Civil War (SUVCW) is a nation-wide organization, comprised of more than 200 community-based Camps which are organized under 26 Departments. More than 6,360 men enjoy the benefits of membership in the only male organization dedicated to the principles of the GAR — Fraternity, Charity, and Loyalty. The SUVCW National Headquarters is located in the National Civil War Museum in Harrisburg, Pennsylvania. </a:t>
            </a:r>
          </a:p>
          <a:p>
            <a:r>
              <a:rPr lang="en-US" sz="2100" smtClean="0">
                <a:solidFill>
                  <a:schemeClr val="tx1"/>
                </a:solidFill>
                <a:latin typeface="Copperplate Gothic Light" pitchFamily="34" charset="0"/>
              </a:rPr>
              <a:t>The Department of Indiana oversees camps and SUVCW members within Indiana.</a:t>
            </a:r>
          </a:p>
          <a:p>
            <a:endParaRPr lang="en-US" sz="2000" dirty="0" smtClean="0">
              <a:solidFill>
                <a:schemeClr val="tx1"/>
              </a:solidFill>
              <a:latin typeface="Copperplate Gothic Light" pitchFamily="34" charset="0"/>
            </a:endParaRPr>
          </a:p>
        </p:txBody>
      </p:sp>
    </p:spTree>
    <p:extLst>
      <p:ext uri="{BB962C8B-B14F-4D97-AF65-F5344CB8AC3E}">
        <p14:creationId xmlns:p14="http://schemas.microsoft.com/office/powerpoint/2010/main" val="2184520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pic>
        <p:nvPicPr>
          <p:cNvPr id="16" name="Picture 15"/>
          <p:cNvPicPr>
            <a:picLocks noChangeAspect="1"/>
          </p:cNvPicPr>
          <p:nvPr/>
        </p:nvPicPr>
        <p:blipFill>
          <a:blip r:embed="rId8"/>
          <a:stretch>
            <a:fillRect/>
          </a:stretch>
        </p:blipFill>
        <p:spPr>
          <a:xfrm>
            <a:off x="500351" y="2081026"/>
            <a:ext cx="8143298" cy="2813050"/>
          </a:xfrm>
          <a:prstGeom prst="rect">
            <a:avLst/>
          </a:prstGeom>
        </p:spPr>
      </p:pic>
    </p:spTree>
    <p:extLst>
      <p:ext uri="{BB962C8B-B14F-4D97-AF65-F5344CB8AC3E}">
        <p14:creationId xmlns:p14="http://schemas.microsoft.com/office/powerpoint/2010/main" val="1267795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pic>
        <p:nvPicPr>
          <p:cNvPr id="15" name="Picture 14"/>
          <p:cNvPicPr>
            <a:picLocks noChangeAspect="1"/>
          </p:cNvPicPr>
          <p:nvPr/>
        </p:nvPicPr>
        <p:blipFill>
          <a:blip r:embed="rId8"/>
          <a:stretch>
            <a:fillRect/>
          </a:stretch>
        </p:blipFill>
        <p:spPr>
          <a:xfrm>
            <a:off x="372253" y="1879972"/>
            <a:ext cx="8096597" cy="3758828"/>
          </a:xfrm>
          <a:prstGeom prst="rect">
            <a:avLst/>
          </a:prstGeom>
        </p:spPr>
      </p:pic>
    </p:spTree>
    <p:extLst>
      <p:ext uri="{BB962C8B-B14F-4D97-AF65-F5344CB8AC3E}">
        <p14:creationId xmlns:p14="http://schemas.microsoft.com/office/powerpoint/2010/main" val="1982884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228600" y="1698625"/>
            <a:ext cx="8686800" cy="472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800" dirty="0" smtClean="0">
                <a:solidFill>
                  <a:prstClr val="white">
                    <a:tint val="75000"/>
                  </a:prstClr>
                </a:solidFill>
                <a:latin typeface="Copperplate Gothic Light" pitchFamily="34" charset="0"/>
              </a:rPr>
              <a:t>Project Proposal:</a:t>
            </a:r>
          </a:p>
          <a:p>
            <a:pPr algn="l"/>
            <a:r>
              <a:rPr lang="en-US" sz="3600" dirty="0" smtClean="0">
                <a:solidFill>
                  <a:prstClr val="white">
                    <a:tint val="75000"/>
                  </a:prstClr>
                </a:solidFill>
                <a:latin typeface="Copperplate Gothic Light" pitchFamily="34" charset="0"/>
              </a:rPr>
              <a:t>- </a:t>
            </a:r>
            <a:r>
              <a:rPr lang="en-US" sz="2800" dirty="0" smtClean="0">
                <a:solidFill>
                  <a:prstClr val="white">
                    <a:tint val="75000"/>
                  </a:prstClr>
                </a:solidFill>
                <a:latin typeface="Copperplate Gothic Light" pitchFamily="34" charset="0"/>
              </a:rPr>
              <a:t>The Sons of Union Veterans of the Civil War John B. Anderson Camp #223 will propose the placement/installation of a Civil War stone monument to honor the Civil War Veterans on the Courthouse lawn in </a:t>
            </a:r>
            <a:r>
              <a:rPr lang="en-US" sz="2800" dirty="0">
                <a:solidFill>
                  <a:prstClr val="white">
                    <a:tint val="75000"/>
                  </a:prstClr>
                </a:solidFill>
                <a:latin typeface="Copperplate Gothic Light" pitchFamily="34" charset="0"/>
              </a:rPr>
              <a:t>Bartholomew </a:t>
            </a:r>
            <a:r>
              <a:rPr lang="en-US" sz="2800" dirty="0" smtClean="0">
                <a:solidFill>
                  <a:prstClr val="white">
                    <a:tint val="75000"/>
                  </a:prstClr>
                </a:solidFill>
                <a:latin typeface="Copperplate Gothic Light" pitchFamily="34" charset="0"/>
              </a:rPr>
              <a:t>County.  </a:t>
            </a:r>
            <a:endParaRPr lang="en-US" sz="2800" dirty="0">
              <a:solidFill>
                <a:prstClr val="white">
                  <a:tint val="75000"/>
                </a:prstClr>
              </a:solidFill>
              <a:latin typeface="Copperplate Gothic Light" pitchFamily="34" charset="0"/>
            </a:endParaRPr>
          </a:p>
        </p:txBody>
      </p:sp>
    </p:spTree>
    <p:extLst>
      <p:ext uri="{BB962C8B-B14F-4D97-AF65-F5344CB8AC3E}">
        <p14:creationId xmlns:p14="http://schemas.microsoft.com/office/powerpoint/2010/main" val="3934112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pic>
        <p:nvPicPr>
          <p:cNvPr id="15" name="Picture 14"/>
          <p:cNvPicPr>
            <a:picLocks noChangeAspect="1"/>
          </p:cNvPicPr>
          <p:nvPr/>
        </p:nvPicPr>
        <p:blipFill>
          <a:blip r:embed="rId8"/>
          <a:stretch>
            <a:fillRect/>
          </a:stretch>
        </p:blipFill>
        <p:spPr>
          <a:xfrm>
            <a:off x="756665" y="1761594"/>
            <a:ext cx="7645203" cy="3861187"/>
          </a:xfrm>
          <a:prstGeom prst="rect">
            <a:avLst/>
          </a:prstGeom>
        </p:spPr>
      </p:pic>
    </p:spTree>
    <p:extLst>
      <p:ext uri="{BB962C8B-B14F-4D97-AF65-F5344CB8AC3E}">
        <p14:creationId xmlns:p14="http://schemas.microsoft.com/office/powerpoint/2010/main" val="3985545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6" name="Subtitle 2"/>
          <p:cNvSpPr txBox="1">
            <a:spLocks/>
          </p:cNvSpPr>
          <p:nvPr/>
        </p:nvSpPr>
        <p:spPr>
          <a:xfrm>
            <a:off x="228600" y="1696794"/>
            <a:ext cx="8686800" cy="472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smtClean="0">
                <a:solidFill>
                  <a:prstClr val="white">
                    <a:tint val="75000"/>
                  </a:prstClr>
                </a:solidFill>
                <a:latin typeface="Copperplate Gothic Light" pitchFamily="34" charset="0"/>
              </a:rPr>
              <a:t>Indiana Regiments from Jennings County:</a:t>
            </a:r>
          </a:p>
          <a:p>
            <a:endParaRPr lang="en-US" sz="3600" dirty="0">
              <a:solidFill>
                <a:prstClr val="white">
                  <a:tint val="75000"/>
                </a:prstClr>
              </a:solidFill>
              <a:latin typeface="Copperplate Gothic Light" pitchFamily="34" charset="0"/>
            </a:endParaRPr>
          </a:p>
        </p:txBody>
      </p:sp>
      <p:pic>
        <p:nvPicPr>
          <p:cNvPr id="17" name="Picture 16"/>
          <p:cNvPicPr>
            <a:picLocks noChangeAspect="1"/>
          </p:cNvPicPr>
          <p:nvPr/>
        </p:nvPicPr>
        <p:blipFill>
          <a:blip r:embed="rId8"/>
          <a:stretch>
            <a:fillRect/>
          </a:stretch>
        </p:blipFill>
        <p:spPr>
          <a:xfrm>
            <a:off x="1307118" y="2362200"/>
            <a:ext cx="6504998" cy="3924300"/>
          </a:xfrm>
          <a:prstGeom prst="rect">
            <a:avLst/>
          </a:prstGeom>
        </p:spPr>
      </p:pic>
      <p:sp>
        <p:nvSpPr>
          <p:cNvPr id="18" name="TextBox 17"/>
          <p:cNvSpPr txBox="1"/>
          <p:nvPr/>
        </p:nvSpPr>
        <p:spPr>
          <a:xfrm rot="20268745">
            <a:off x="3021192" y="3903355"/>
            <a:ext cx="3496680" cy="1754326"/>
          </a:xfrm>
          <a:prstGeom prst="rect">
            <a:avLst/>
          </a:prstGeom>
          <a:noFill/>
        </p:spPr>
        <p:txBody>
          <a:bodyPr wrap="square" rtlCol="0">
            <a:spAutoFit/>
          </a:bodyPr>
          <a:lstStyle/>
          <a:p>
            <a:r>
              <a:rPr lang="en-US" sz="5400" dirty="0" smtClean="0">
                <a:solidFill>
                  <a:srgbClr val="FF0000"/>
                </a:solidFill>
              </a:rPr>
              <a:t>Need Information</a:t>
            </a:r>
            <a:endParaRPr lang="en-US" sz="5400" dirty="0">
              <a:solidFill>
                <a:srgbClr val="FF0000"/>
              </a:solidFill>
            </a:endParaRPr>
          </a:p>
        </p:txBody>
      </p:sp>
    </p:spTree>
    <p:extLst>
      <p:ext uri="{BB962C8B-B14F-4D97-AF65-F5344CB8AC3E}">
        <p14:creationId xmlns:p14="http://schemas.microsoft.com/office/powerpoint/2010/main" val="1797963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228600" y="1719961"/>
            <a:ext cx="8686800" cy="47244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100" dirty="0" smtClean="0">
                <a:solidFill>
                  <a:prstClr val="white">
                    <a:tint val="75000"/>
                  </a:prstClr>
                </a:solidFill>
                <a:latin typeface="Copperplate Gothic Light" pitchFamily="34" charset="0"/>
              </a:rPr>
              <a:t>Project Proposal Fund Raising Efforts and Monument Description:</a:t>
            </a:r>
          </a:p>
          <a:p>
            <a:pPr algn="l"/>
            <a:r>
              <a:rPr lang="en-US" sz="3600" dirty="0" smtClean="0">
                <a:solidFill>
                  <a:prstClr val="white">
                    <a:tint val="75000"/>
                  </a:prstClr>
                </a:solidFill>
                <a:latin typeface="Copperplate Gothic Light" pitchFamily="34" charset="0"/>
              </a:rPr>
              <a:t>- Fund raising efforts will be established and conducted until efficient funds are collected.  We have chosen a monument that consists of a Civil War soldier in a great coat standing at In-Place/Parade Rest carved in stone, and this is a common monument at various locations throughout Indiana, as well as across the various “Union” states.  </a:t>
            </a:r>
            <a:endParaRPr lang="en-US" sz="3600" dirty="0">
              <a:solidFill>
                <a:prstClr val="white">
                  <a:tint val="75000"/>
                </a:prstClr>
              </a:solidFill>
              <a:latin typeface="Copperplate Gothic Light" pitchFamily="34" charset="0"/>
            </a:endParaRPr>
          </a:p>
        </p:txBody>
      </p:sp>
    </p:spTree>
    <p:extLst>
      <p:ext uri="{BB962C8B-B14F-4D97-AF65-F5344CB8AC3E}">
        <p14:creationId xmlns:p14="http://schemas.microsoft.com/office/powerpoint/2010/main" val="3052477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381000" y="2057400"/>
            <a:ext cx="8686800" cy="472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5100" dirty="0" smtClean="0">
                <a:solidFill>
                  <a:prstClr val="white">
                    <a:tint val="75000"/>
                  </a:prstClr>
                </a:solidFill>
                <a:latin typeface="Copperplate Gothic Light" pitchFamily="34" charset="0"/>
              </a:rPr>
              <a:t>Overall Cost Estimate:</a:t>
            </a:r>
          </a:p>
          <a:p>
            <a:pPr lvl="0" algn="l"/>
            <a:r>
              <a:rPr lang="en-US" sz="3600" dirty="0" smtClean="0">
                <a:solidFill>
                  <a:prstClr val="white">
                    <a:tint val="75000"/>
                  </a:prstClr>
                </a:solidFill>
                <a:latin typeface="Copperplate Gothic Light" pitchFamily="34" charset="0"/>
              </a:rPr>
              <a:t>- </a:t>
            </a:r>
            <a:r>
              <a:rPr lang="en-US" sz="2800" dirty="0">
                <a:solidFill>
                  <a:prstClr val="white">
                    <a:tint val="75000"/>
                  </a:prstClr>
                </a:solidFill>
                <a:latin typeface="Copperplate Gothic Light" pitchFamily="34" charset="0"/>
              </a:rPr>
              <a:t>The estimate we have received from Shaw Monument (a local stone cutter in Jennings County) for the statue, sub base, and base at a total cost of approximately $29,850.</a:t>
            </a:r>
            <a:endParaRPr lang="en-US" sz="2800" dirty="0">
              <a:solidFill>
                <a:prstClr val="white">
                  <a:tint val="75000"/>
                </a:prstClr>
              </a:solidFill>
              <a:latin typeface="Copperplate Gothic Light" pitchFamily="34" charset="0"/>
            </a:endParaRPr>
          </a:p>
        </p:txBody>
      </p:sp>
    </p:spTree>
    <p:extLst>
      <p:ext uri="{BB962C8B-B14F-4D97-AF65-F5344CB8AC3E}">
        <p14:creationId xmlns:p14="http://schemas.microsoft.com/office/powerpoint/2010/main" val="1232078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5" name="Picture 14"/>
          <p:cNvPicPr>
            <a:picLocks noChangeAspect="1"/>
          </p:cNvPicPr>
          <p:nvPr/>
        </p:nvPicPr>
        <p:blipFill>
          <a:blip r:embed="rId7"/>
          <a:stretch>
            <a:fillRect/>
          </a:stretch>
        </p:blipFill>
        <p:spPr>
          <a:xfrm>
            <a:off x="3236860" y="347205"/>
            <a:ext cx="2670279" cy="6163590"/>
          </a:xfrm>
          <a:prstGeom prst="rect">
            <a:avLst/>
          </a:prstGeom>
        </p:spPr>
      </p:pic>
    </p:spTree>
    <p:extLst>
      <p:ext uri="{BB962C8B-B14F-4D97-AF65-F5344CB8AC3E}">
        <p14:creationId xmlns:p14="http://schemas.microsoft.com/office/powerpoint/2010/main" val="3495450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26000">
              <a:schemeClr val="bg2">
                <a:tint val="80000"/>
                <a:satMod val="300000"/>
              </a:schemeClr>
            </a:gs>
            <a:gs pos="63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6" name="Subtitle 2"/>
          <p:cNvSpPr txBox="1">
            <a:spLocks/>
          </p:cNvSpPr>
          <p:nvPr/>
        </p:nvSpPr>
        <p:spPr>
          <a:xfrm>
            <a:off x="495300" y="1752600"/>
            <a:ext cx="8077200" cy="47244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400" dirty="0" smtClean="0">
                <a:latin typeface="Copperplate Gothic Light" pitchFamily="34" charset="0"/>
              </a:rPr>
              <a:t>Historical Background of Indiana in the Civil </a:t>
            </a:r>
            <a:r>
              <a:rPr lang="en-US" sz="6500" dirty="0" smtClean="0">
                <a:latin typeface="Copperplate Gothic Light" pitchFamily="34" charset="0"/>
              </a:rPr>
              <a:t>War, the GAR, and The  SUVCW in </a:t>
            </a:r>
          </a:p>
          <a:p>
            <a:r>
              <a:rPr lang="en-US" sz="6400" dirty="0">
                <a:latin typeface="Copperplate Gothic Light" pitchFamily="34" charset="0"/>
              </a:rPr>
              <a:t>Bartholomew </a:t>
            </a:r>
            <a:r>
              <a:rPr lang="en-US" sz="6400" dirty="0" smtClean="0">
                <a:latin typeface="Copperplate Gothic Light" pitchFamily="34" charset="0"/>
              </a:rPr>
              <a:t>County</a:t>
            </a:r>
            <a:endParaRPr lang="en-US" sz="1800" dirty="0" smtClean="0">
              <a:latin typeface="Copperplate Gothic Light" pitchFamily="34" charset="0"/>
            </a:endParaRPr>
          </a:p>
          <a:p>
            <a:r>
              <a:rPr lang="en-US" sz="5400" dirty="0" smtClean="0">
                <a:latin typeface="Copperplate Gothic Light" pitchFamily="34" charset="0"/>
              </a:rPr>
              <a:t> </a:t>
            </a:r>
            <a:endParaRPr lang="en-US" sz="4000" dirty="0" smtClean="0">
              <a:latin typeface="Copperplate Gothic Light" pitchFamily="34" charset="0"/>
            </a:endParaRPr>
          </a:p>
        </p:txBody>
      </p:sp>
    </p:spTree>
    <p:extLst>
      <p:ext uri="{BB962C8B-B14F-4D97-AF65-F5344CB8AC3E}">
        <p14:creationId xmlns:p14="http://schemas.microsoft.com/office/powerpoint/2010/main" val="1529825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pic>
        <p:nvPicPr>
          <p:cNvPr id="15" name="Picture 14"/>
          <p:cNvPicPr>
            <a:picLocks noChangeAspect="1"/>
          </p:cNvPicPr>
          <p:nvPr/>
        </p:nvPicPr>
        <p:blipFill>
          <a:blip r:embed="rId8"/>
          <a:stretch>
            <a:fillRect/>
          </a:stretch>
        </p:blipFill>
        <p:spPr>
          <a:xfrm>
            <a:off x="2393448" y="1752600"/>
            <a:ext cx="4411229" cy="5006975"/>
          </a:xfrm>
          <a:prstGeom prst="rect">
            <a:avLst/>
          </a:prstGeom>
        </p:spPr>
      </p:pic>
    </p:spTree>
    <p:extLst>
      <p:ext uri="{BB962C8B-B14F-4D97-AF65-F5344CB8AC3E}">
        <p14:creationId xmlns:p14="http://schemas.microsoft.com/office/powerpoint/2010/main" val="3046728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TextBox 14"/>
          <p:cNvSpPr txBox="1"/>
          <p:nvPr/>
        </p:nvSpPr>
        <p:spPr>
          <a:xfrm>
            <a:off x="396240" y="1659948"/>
            <a:ext cx="8391256" cy="707886"/>
          </a:xfrm>
          <a:prstGeom prst="rect">
            <a:avLst/>
          </a:prstGeom>
          <a:noFill/>
        </p:spPr>
        <p:txBody>
          <a:bodyPr wrap="square" rtlCol="0">
            <a:spAutoFit/>
          </a:bodyPr>
          <a:lstStyle/>
          <a:p>
            <a:pPr algn="ctr"/>
            <a:r>
              <a:rPr lang="en-US" sz="2000" dirty="0" smtClean="0">
                <a:latin typeface="Copperplate Gothic Light" panose="020E0507020206020404" pitchFamily="34" charset="0"/>
              </a:rPr>
              <a:t>Sample of County Civil War Regiment Numbers that will be placed on  the sides of the Monument</a:t>
            </a:r>
            <a:endParaRPr lang="en-US" sz="2000" dirty="0">
              <a:latin typeface="Copperplate Gothic Light" panose="020E0507020206020404" pitchFamily="34" charset="0"/>
            </a:endParaRPr>
          </a:p>
        </p:txBody>
      </p:sp>
      <p:pic>
        <p:nvPicPr>
          <p:cNvPr id="18" name="Picture 17"/>
          <p:cNvPicPr>
            <a:picLocks noChangeAspect="1"/>
          </p:cNvPicPr>
          <p:nvPr/>
        </p:nvPicPr>
        <p:blipFill>
          <a:blip r:embed="rId8"/>
          <a:stretch>
            <a:fillRect/>
          </a:stretch>
        </p:blipFill>
        <p:spPr>
          <a:xfrm>
            <a:off x="2002746" y="2568171"/>
            <a:ext cx="5208726" cy="3867292"/>
          </a:xfrm>
          <a:prstGeom prst="rect">
            <a:avLst/>
          </a:prstGeom>
        </p:spPr>
      </p:pic>
      <p:sp>
        <p:nvSpPr>
          <p:cNvPr id="19" name="TextBox 18"/>
          <p:cNvSpPr txBox="1"/>
          <p:nvPr/>
        </p:nvSpPr>
        <p:spPr>
          <a:xfrm rot="20268745">
            <a:off x="3021192" y="3903355"/>
            <a:ext cx="3496680" cy="1754326"/>
          </a:xfrm>
          <a:prstGeom prst="rect">
            <a:avLst/>
          </a:prstGeom>
          <a:noFill/>
        </p:spPr>
        <p:txBody>
          <a:bodyPr wrap="square" rtlCol="0">
            <a:spAutoFit/>
          </a:bodyPr>
          <a:lstStyle/>
          <a:p>
            <a:r>
              <a:rPr lang="en-US" sz="5400" dirty="0" smtClean="0">
                <a:solidFill>
                  <a:srgbClr val="FF0000"/>
                </a:solidFill>
              </a:rPr>
              <a:t>Need Information</a:t>
            </a:r>
            <a:endParaRPr lang="en-US" sz="5400" dirty="0">
              <a:solidFill>
                <a:srgbClr val="FF0000"/>
              </a:solidFill>
            </a:endParaRPr>
          </a:p>
        </p:txBody>
      </p:sp>
    </p:spTree>
    <p:extLst>
      <p:ext uri="{BB962C8B-B14F-4D97-AF65-F5344CB8AC3E}">
        <p14:creationId xmlns:p14="http://schemas.microsoft.com/office/powerpoint/2010/main" val="955134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pic>
        <p:nvPicPr>
          <p:cNvPr id="16" name="Picture 1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264255" y="2362200"/>
            <a:ext cx="6590723" cy="4076700"/>
          </a:xfrm>
          <a:prstGeom prst="rect">
            <a:avLst/>
          </a:prstGeom>
        </p:spPr>
      </p:pic>
    </p:spTree>
    <p:extLst>
      <p:ext uri="{BB962C8B-B14F-4D97-AF65-F5344CB8AC3E}">
        <p14:creationId xmlns:p14="http://schemas.microsoft.com/office/powerpoint/2010/main" val="505314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8" name="Picture 7" descr="http://www.suvcw.org/wp-content/uploads/2014/01/sv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304800" y="1905000"/>
            <a:ext cx="8610600" cy="3505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5400" smtClean="0">
                <a:latin typeface="Copperplate Gothic Light" pitchFamily="34" charset="0"/>
              </a:rPr>
              <a:t> “Lest we Forget”</a:t>
            </a:r>
            <a:endParaRPr lang="en-US" sz="5400" dirty="0" smtClean="0">
              <a:latin typeface="Copperplate Gothic Light" pitchFamily="34" charset="0"/>
            </a:endParaRPr>
          </a:p>
        </p:txBody>
      </p:sp>
      <p:pic>
        <p:nvPicPr>
          <p:cNvPr id="16" name="irc_mi" descr="http://www.suvcw.org/iowa/Iowa_files/image001.jpg"/>
          <p:cNvPicPr>
            <a:picLocks noChangeAspect="1" noChangeArrowheads="1"/>
          </p:cNvPicPr>
          <p:nvPr/>
        </p:nvPicPr>
        <p:blipFill>
          <a:blip r:embed="rId6"/>
          <a:srcRect/>
          <a:stretch>
            <a:fillRect/>
          </a:stretch>
        </p:blipFill>
        <p:spPr bwMode="auto">
          <a:xfrm>
            <a:off x="3505200" y="3089316"/>
            <a:ext cx="1888944" cy="2113620"/>
          </a:xfrm>
          <a:prstGeom prst="rect">
            <a:avLst/>
          </a:prstGeom>
          <a:noFill/>
        </p:spPr>
      </p:pic>
      <p:sp>
        <p:nvSpPr>
          <p:cNvPr id="18" name="TextBox 17"/>
          <p:cNvSpPr txBox="1"/>
          <p:nvPr/>
        </p:nvSpPr>
        <p:spPr>
          <a:xfrm>
            <a:off x="0" y="6172200"/>
            <a:ext cx="9144000" cy="461665"/>
          </a:xfrm>
          <a:prstGeom prst="rect">
            <a:avLst/>
          </a:prstGeom>
          <a:noFill/>
        </p:spPr>
        <p:txBody>
          <a:bodyPr wrap="square" rtlCol="0">
            <a:spAutoFit/>
          </a:bodyPr>
          <a:lstStyle/>
          <a:p>
            <a:pPr algn="ctr"/>
            <a:r>
              <a:rPr lang="en-US" sz="2400" b="1" dirty="0" smtClean="0">
                <a:latin typeface="Copperplate Gothic Light" pitchFamily="34" charset="0"/>
              </a:rPr>
              <a:t>Thank You </a:t>
            </a:r>
            <a:endParaRPr lang="en-US" sz="2400" b="1" dirty="0">
              <a:latin typeface="Copperplate Gothic Light" pitchFamily="34" charset="0"/>
            </a:endParaRPr>
          </a:p>
        </p:txBody>
      </p:sp>
      <p:sp>
        <p:nvSpPr>
          <p:cNvPr id="20" name="TextBox 19"/>
          <p:cNvSpPr txBox="1"/>
          <p:nvPr/>
        </p:nvSpPr>
        <p:spPr>
          <a:xfrm>
            <a:off x="0" y="5715000"/>
            <a:ext cx="9144000" cy="461665"/>
          </a:xfrm>
          <a:prstGeom prst="rect">
            <a:avLst/>
          </a:prstGeom>
          <a:noFill/>
        </p:spPr>
        <p:txBody>
          <a:bodyPr wrap="square" rtlCol="0">
            <a:spAutoFit/>
          </a:bodyPr>
          <a:lstStyle/>
          <a:p>
            <a:pPr algn="ctr"/>
            <a:r>
              <a:rPr lang="en-US" sz="2400" b="1" dirty="0" smtClean="0">
                <a:latin typeface="Copperplate Gothic Light" pitchFamily="34" charset="0"/>
              </a:rPr>
              <a:t>John B. Anderson Camp #223 – Columbus, Indiana</a:t>
            </a:r>
            <a:endParaRPr lang="en-US" sz="2400" b="1" dirty="0">
              <a:latin typeface="Copperplate Gothic Light" pitchFamily="34" charset="0"/>
            </a:endParaRPr>
          </a:p>
        </p:txBody>
      </p:sp>
    </p:spTree>
    <p:extLst>
      <p:ext uri="{BB962C8B-B14F-4D97-AF65-F5344CB8AC3E}">
        <p14:creationId xmlns:p14="http://schemas.microsoft.com/office/powerpoint/2010/main" val="730716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26000">
              <a:schemeClr val="bg2">
                <a:tint val="80000"/>
                <a:satMod val="300000"/>
              </a:schemeClr>
            </a:gs>
            <a:gs pos="63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Rectangle 14"/>
          <p:cNvSpPr/>
          <p:nvPr/>
        </p:nvSpPr>
        <p:spPr>
          <a:xfrm>
            <a:off x="312060" y="1621210"/>
            <a:ext cx="8216984" cy="4401205"/>
          </a:xfrm>
          <a:prstGeom prst="rect">
            <a:avLst/>
          </a:prstGeom>
        </p:spPr>
        <p:txBody>
          <a:bodyPr wrap="square">
            <a:spAutoFit/>
          </a:bodyPr>
          <a:lstStyle/>
          <a:p>
            <a:pPr algn="ctr"/>
            <a:r>
              <a:rPr lang="en-US" sz="2800" b="1" u="sng" dirty="0" smtClean="0">
                <a:latin typeface="Copperplate Gothic Light" panose="020E0507020206020404" pitchFamily="34" charset="0"/>
              </a:rPr>
              <a:t>Indiana’s Role in the Civil War</a:t>
            </a:r>
          </a:p>
          <a:p>
            <a:pPr algn="ctr"/>
            <a:endParaRPr lang="en-US" dirty="0">
              <a:latin typeface="Copperplate Gothic Light" panose="020E0507020206020404" pitchFamily="34" charset="0"/>
            </a:endParaRPr>
          </a:p>
          <a:p>
            <a:pPr algn="ctr"/>
            <a:r>
              <a:rPr lang="en-US" dirty="0" smtClean="0">
                <a:latin typeface="Copperplate Gothic Light" panose="020E0507020206020404" pitchFamily="34" charset="0"/>
              </a:rPr>
              <a:t>Indiana </a:t>
            </a:r>
            <a:r>
              <a:rPr lang="en-US" dirty="0">
                <a:latin typeface="Copperplate Gothic Light" panose="020E0507020206020404" pitchFamily="34" charset="0"/>
              </a:rPr>
              <a:t>played an important role during the American Civil War. During the course of the war, Indiana contributed approximately 210,000 soldiers and millions of dollars of horses, food and supplies to the U.S. Army. Hoosiers served in every major engagement of the war and almost every engagement – minor or otherwise – in the western theater of the war. As an agriculturally rich state containing the fifth-highest population in the Union and sixth-highest of all states, Indiana was critical to Northern success. </a:t>
            </a:r>
            <a:endParaRPr lang="en-US" dirty="0" smtClean="0">
              <a:latin typeface="Copperplate Gothic Light" panose="020E0507020206020404" pitchFamily="34" charset="0"/>
            </a:endParaRPr>
          </a:p>
          <a:p>
            <a:pPr algn="ctr"/>
            <a:endParaRPr lang="en-US" dirty="0">
              <a:latin typeface="Copperplate Gothic Light" panose="020E0507020206020404" pitchFamily="34" charset="0"/>
            </a:endParaRPr>
          </a:p>
          <a:p>
            <a:pPr algn="ctr"/>
            <a:r>
              <a:rPr lang="en-US" dirty="0" smtClean="0">
                <a:latin typeface="Copperplate Gothic Light" panose="020E0507020206020404" pitchFamily="34" charset="0"/>
              </a:rPr>
              <a:t>The Sons of Union Veterans of the Civil War seek </a:t>
            </a:r>
            <a:r>
              <a:rPr lang="en-US" dirty="0">
                <a:latin typeface="Copperplate Gothic Light" panose="020E0507020206020404" pitchFamily="34" charset="0"/>
              </a:rPr>
              <a:t>to preserve the history and legacy of those heroes who fought and worked to save the </a:t>
            </a:r>
            <a:r>
              <a:rPr lang="en-US" dirty="0" smtClean="0">
                <a:latin typeface="Copperplate Gothic Light" panose="020E0507020206020404" pitchFamily="34" charset="0"/>
              </a:rPr>
              <a:t>Union.</a:t>
            </a:r>
            <a:endParaRPr lang="en-US" dirty="0">
              <a:latin typeface="Copperplate Gothic Light" panose="020E0507020206020404" pitchFamily="34" charset="0"/>
            </a:endParaRPr>
          </a:p>
        </p:txBody>
      </p:sp>
    </p:spTree>
    <p:extLst>
      <p:ext uri="{BB962C8B-B14F-4D97-AF65-F5344CB8AC3E}">
        <p14:creationId xmlns:p14="http://schemas.microsoft.com/office/powerpoint/2010/main" val="668261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26000">
              <a:schemeClr val="bg2">
                <a:tint val="80000"/>
                <a:satMod val="300000"/>
              </a:schemeClr>
            </a:gs>
            <a:gs pos="63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Title 1"/>
          <p:cNvSpPr>
            <a:spLocks noGrp="1"/>
          </p:cNvSpPr>
          <p:nvPr>
            <p:ph type="ctrTitle"/>
          </p:nvPr>
        </p:nvSpPr>
        <p:spPr>
          <a:xfrm>
            <a:off x="686752" y="1660149"/>
            <a:ext cx="7467600" cy="841754"/>
          </a:xfrm>
        </p:spPr>
        <p:txBody>
          <a:bodyPr>
            <a:normAutofit fontScale="90000"/>
          </a:bodyPr>
          <a:lstStyle/>
          <a:p>
            <a:pPr eaLnBrk="1" hangingPunct="1"/>
            <a:r>
              <a:rPr lang="en-US" altLang="en-US" sz="3600" b="1" u="sng" dirty="0" smtClean="0">
                <a:latin typeface="Copperplate Gothic Light" panose="020E0507020206020404" pitchFamily="34" charset="0"/>
                <a:ea typeface="Calibri" panose="020F0502020204030204" pitchFamily="34" charset="0"/>
                <a:cs typeface="Times New Roman" panose="02020603050405020304" pitchFamily="18" charset="0"/>
              </a:rPr>
              <a:t>The Grand Army of the Republic</a:t>
            </a:r>
            <a:endParaRPr lang="en-US" altLang="en-US" sz="3600" dirty="0" smtClean="0">
              <a:latin typeface="Copperplate Gothic Light" panose="020E0507020206020404" pitchFamily="34" charset="0"/>
              <a:ea typeface="Calibri" panose="020F0502020204030204" pitchFamily="34" charset="0"/>
              <a:cs typeface="Times New Roman" panose="02020603050405020304" pitchFamily="18" charset="0"/>
            </a:endParaRPr>
          </a:p>
        </p:txBody>
      </p:sp>
      <p:pic>
        <p:nvPicPr>
          <p:cNvPr id="16" name="Picture 2" descr="https://upload.wikimedia.org/wikipedia/commons/thumb/c/c8/Grand_Army_of_the_Republic_medal.png/524px-Grand_Army_of_the_Republic_medal.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362858" y="2513632"/>
            <a:ext cx="2115387" cy="413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713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26000">
              <a:schemeClr val="bg2">
                <a:tint val="80000"/>
                <a:satMod val="300000"/>
              </a:schemeClr>
            </a:gs>
            <a:gs pos="63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6" name="Title 1"/>
          <p:cNvSpPr>
            <a:spLocks noGrp="1"/>
          </p:cNvSpPr>
          <p:nvPr>
            <p:ph type="ctrTitle"/>
          </p:nvPr>
        </p:nvSpPr>
        <p:spPr>
          <a:xfrm>
            <a:off x="686752" y="1660149"/>
            <a:ext cx="7467600" cy="841754"/>
          </a:xfrm>
        </p:spPr>
        <p:txBody>
          <a:bodyPr>
            <a:normAutofit fontScale="90000"/>
          </a:bodyPr>
          <a:lstStyle/>
          <a:p>
            <a:pPr eaLnBrk="1" hangingPunct="1"/>
            <a:r>
              <a:rPr lang="en-US" altLang="en-US" sz="3600" b="1" u="sng" dirty="0" smtClean="0">
                <a:latin typeface="Copperplate Gothic Light" panose="020E0507020206020404" pitchFamily="34" charset="0"/>
                <a:ea typeface="Calibri" panose="020F0502020204030204" pitchFamily="34" charset="0"/>
                <a:cs typeface="Times New Roman" panose="02020603050405020304" pitchFamily="18" charset="0"/>
              </a:rPr>
              <a:t>The Grand Army of the Republic</a:t>
            </a:r>
            <a:endParaRPr lang="en-US" altLang="en-US" sz="3600" dirty="0" smtClean="0">
              <a:latin typeface="Copperplate Gothic Light" panose="020E0507020206020404" pitchFamily="34" charset="0"/>
              <a:ea typeface="Calibri" panose="020F0502020204030204" pitchFamily="34" charset="0"/>
              <a:cs typeface="Times New Roman" panose="02020603050405020304" pitchFamily="18" charset="0"/>
            </a:endParaRPr>
          </a:p>
        </p:txBody>
      </p:sp>
      <p:sp>
        <p:nvSpPr>
          <p:cNvPr id="17" name="Subtitle 2"/>
          <p:cNvSpPr txBox="1">
            <a:spLocks/>
          </p:cNvSpPr>
          <p:nvPr/>
        </p:nvSpPr>
        <p:spPr>
          <a:xfrm>
            <a:off x="130492" y="2501902"/>
            <a:ext cx="8580120" cy="3213097"/>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defRPr/>
            </a:pPr>
            <a:r>
              <a:rPr lang="en-US" dirty="0" smtClean="0">
                <a:latin typeface="Copperplate Gothic Light" panose="020E0507020206020404" pitchFamily="34" charset="0"/>
                <a:ea typeface="Calibri" panose="020F0502020204030204" pitchFamily="34" charset="0"/>
                <a:cs typeface="Times New Roman" panose="02020603050405020304" pitchFamily="18" charset="0"/>
              </a:rPr>
              <a:t>Fraternal organizations have always been popular in America, so it is no surprise that the soldier and sailors who survived the Civil War would want to share their experiences and rekindle friendships forged in battle.</a:t>
            </a:r>
          </a:p>
          <a:p>
            <a:pPr>
              <a:spcBef>
                <a:spcPts val="0"/>
              </a:spcBef>
              <a:defRPr/>
            </a:pPr>
            <a:r>
              <a:rPr lang="en-US" dirty="0" smtClean="0">
                <a:latin typeface="Copperplate Gothic Light" panose="020E0507020206020404" pitchFamily="34" charset="0"/>
                <a:ea typeface="Calibri" panose="020F0502020204030204" pitchFamily="34" charset="0"/>
                <a:cs typeface="Times New Roman" panose="02020603050405020304" pitchFamily="18" charset="0"/>
              </a:rPr>
              <a:t>  The organization known as the Grand Army of the Republic was formed in Decatur, Illinois by Benjamin F. Stevenson in 1866</a:t>
            </a:r>
            <a:r>
              <a:rPr lang="en-US" dirty="0">
                <a:latin typeface="Copperplate Gothic Light" panose="020E0507020206020404" pitchFamily="34" charset="0"/>
                <a:ea typeface="Calibri" panose="020F0502020204030204" pitchFamily="34" charset="0"/>
                <a:cs typeface="Times New Roman" panose="02020603050405020304" pitchFamily="18" charset="0"/>
              </a:rPr>
              <a:t>. The organization was based upon the principles of “Fraternity, Charity, and Loyalty.” </a:t>
            </a:r>
            <a:endParaRPr lang="en-US" dirty="0" smtClean="0">
              <a:latin typeface="Copperplate Gothic Light" panose="020E05070202060204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333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26000">
              <a:schemeClr val="bg2">
                <a:tint val="80000"/>
                <a:satMod val="300000"/>
              </a:schemeClr>
            </a:gs>
            <a:gs pos="63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115937" y="1536464"/>
            <a:ext cx="8686800" cy="459998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1800" smtClean="0">
              <a:latin typeface="Copperplate Gothic Light" pitchFamily="34" charset="0"/>
            </a:endParaRPr>
          </a:p>
          <a:p>
            <a:r>
              <a:rPr lang="en-US" sz="5400" smtClean="0">
                <a:latin typeface="Copperplate Gothic Light" pitchFamily="34" charset="0"/>
              </a:rPr>
              <a:t>Known as the GAR it became one of the first organizations to support voting rights for black veterans, and lobbying Congress to establish pensions for veterans. The organization consisted of “Departments” at the State level and “Posts” at the community level. The GAR has had a total of 598 Posts in Indiana over the years of its existence. </a:t>
            </a:r>
          </a:p>
          <a:p>
            <a:r>
              <a:rPr lang="en-US" sz="5400" smtClean="0">
                <a:latin typeface="Copperplate Gothic Light" pitchFamily="34" charset="0"/>
              </a:rPr>
              <a:t> </a:t>
            </a:r>
          </a:p>
          <a:p>
            <a:r>
              <a:rPr lang="en-US" sz="5400" smtClean="0">
                <a:latin typeface="Copperplate Gothic Light" pitchFamily="34" charset="0"/>
              </a:rPr>
              <a:t>Eventually the membership topped 490,000 and it became a political force to recon with. In fact, it was impossible to win the presidency without the support of the GAR.  </a:t>
            </a:r>
            <a:endParaRPr lang="en-US" sz="4000" dirty="0" smtClean="0">
              <a:latin typeface="Copperplate Gothic Light" pitchFamily="34" charset="0"/>
            </a:endParaRPr>
          </a:p>
        </p:txBody>
      </p:sp>
    </p:spTree>
    <p:extLst>
      <p:ext uri="{BB962C8B-B14F-4D97-AF65-F5344CB8AC3E}">
        <p14:creationId xmlns:p14="http://schemas.microsoft.com/office/powerpoint/2010/main" val="2131535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26000">
              <a:schemeClr val="bg2">
                <a:tint val="80000"/>
                <a:satMod val="300000"/>
              </a:schemeClr>
            </a:gs>
            <a:gs pos="63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pic>
        <p:nvPicPr>
          <p:cNvPr id="17" name="Picture 16"/>
          <p:cNvPicPr>
            <a:picLocks noChangeAspect="1"/>
          </p:cNvPicPr>
          <p:nvPr/>
        </p:nvPicPr>
        <p:blipFill>
          <a:blip r:embed="rId8"/>
          <a:stretch>
            <a:fillRect/>
          </a:stretch>
        </p:blipFill>
        <p:spPr>
          <a:xfrm>
            <a:off x="852582" y="1766887"/>
            <a:ext cx="7135939" cy="3844925"/>
          </a:xfrm>
          <a:prstGeom prst="rect">
            <a:avLst/>
          </a:prstGeom>
        </p:spPr>
      </p:pic>
    </p:spTree>
    <p:extLst>
      <p:ext uri="{BB962C8B-B14F-4D97-AF65-F5344CB8AC3E}">
        <p14:creationId xmlns:p14="http://schemas.microsoft.com/office/powerpoint/2010/main" val="4271425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77152" y="1752600"/>
            <a:ext cx="8686800" cy="449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u="sng" smtClean="0">
                <a:latin typeface="Copperplate Gothic Light" pitchFamily="34" charset="0"/>
              </a:rPr>
              <a:t>Sons of Union Veterans of the Civil War</a:t>
            </a:r>
          </a:p>
          <a:p>
            <a:endParaRPr lang="en-US" sz="2800" b="1" u="sng" smtClean="0">
              <a:latin typeface="Copperplate Gothic Light" pitchFamily="34" charset="0"/>
            </a:endParaRPr>
          </a:p>
          <a:p>
            <a:endParaRPr lang="en-US" sz="4000" dirty="0" smtClean="0">
              <a:latin typeface="Copperplate Gothic Light" pitchFamily="34" charset="0"/>
            </a:endParaRPr>
          </a:p>
        </p:txBody>
      </p:sp>
      <p:pic>
        <p:nvPicPr>
          <p:cNvPr id="16" name="Picture 4" descr="http://www.suvcwmi.org/graphics/emblem.gif"/>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80320" y="2494448"/>
            <a:ext cx="1906080" cy="407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100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228600" y="1701673"/>
            <a:ext cx="8686800" cy="4495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u="sng" smtClean="0">
                <a:latin typeface="Copperplate Gothic Light" pitchFamily="34" charset="0"/>
              </a:rPr>
              <a:t>Sons of Union Veterans of the Civil War</a:t>
            </a:r>
          </a:p>
          <a:p>
            <a:endParaRPr lang="en-US" sz="2800" b="1" u="sng" smtClean="0">
              <a:latin typeface="Copperplate Gothic Light" pitchFamily="34" charset="0"/>
            </a:endParaRPr>
          </a:p>
          <a:p>
            <a:r>
              <a:rPr lang="en-US" sz="2600" smtClean="0">
                <a:solidFill>
                  <a:schemeClr val="tx1"/>
                </a:solidFill>
                <a:latin typeface="Copperplate Gothic Light" pitchFamily="34" charset="0"/>
              </a:rPr>
              <a:t>In 1881 the GAR formed the Sons of Veterans of the United States of America (SV) to carry on its traditions and memory long after the GAR had ceased to exist. Membership was open to any man who could prove ancestry to a member of the GAR or to a veteran eligible for membership in the GAR. </a:t>
            </a:r>
          </a:p>
          <a:p>
            <a:endParaRPr lang="en-US" sz="2600" smtClean="0">
              <a:latin typeface="Copperplate Gothic Light" pitchFamily="34" charset="0"/>
            </a:endParaRPr>
          </a:p>
          <a:p>
            <a:r>
              <a:rPr lang="en-US" sz="2600" smtClean="0">
                <a:latin typeface="Copperplate Gothic Light" pitchFamily="34" charset="0"/>
              </a:rPr>
              <a:t>Many GAR Posts sponsored Camps of the SV. In 1925 the SV name was changed to Sons of Union Veterans of the Civil War (SUVCW), under which its federal charter was issued in 1954. The SUVCW is legally recognized as the heir to, and representative of, the GAR.</a:t>
            </a:r>
          </a:p>
          <a:p>
            <a:endParaRPr lang="en-US" sz="4000" dirty="0" smtClean="0">
              <a:latin typeface="Copperplate Gothic Light" pitchFamily="34" charset="0"/>
            </a:endParaRPr>
          </a:p>
        </p:txBody>
      </p:sp>
    </p:spTree>
    <p:extLst>
      <p:ext uri="{BB962C8B-B14F-4D97-AF65-F5344CB8AC3E}">
        <p14:creationId xmlns:p14="http://schemas.microsoft.com/office/powerpoint/2010/main" val="1387274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653</TotalTime>
  <Words>1130</Words>
  <Application>Microsoft Office PowerPoint</Application>
  <PresentationFormat>On-screen Show (4:3)</PresentationFormat>
  <Paragraphs>143</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Copperplate Gothic Bold</vt:lpstr>
      <vt:lpstr>Copperplate Gothic Light</vt:lpstr>
      <vt:lpstr>Times New Roman</vt:lpstr>
      <vt:lpstr>Office Theme</vt:lpstr>
      <vt:lpstr>PowerPoint Presentation</vt:lpstr>
      <vt:lpstr>PowerPoint Presentation</vt:lpstr>
      <vt:lpstr>PowerPoint Presentation</vt:lpstr>
      <vt:lpstr>The Grand Army of the Republic</vt:lpstr>
      <vt:lpstr>The Grand Army of the Republic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coffmanl</dc:creator>
  <cp:lastModifiedBy>tfurg</cp:lastModifiedBy>
  <cp:revision>72</cp:revision>
  <dcterms:created xsi:type="dcterms:W3CDTF">2013-06-22T20:00:08Z</dcterms:created>
  <dcterms:modified xsi:type="dcterms:W3CDTF">2017-03-25T17:49:26Z</dcterms:modified>
</cp:coreProperties>
</file>